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5" r:id="rId1"/>
  </p:sldMasterIdLst>
  <p:sldIdLst>
    <p:sldId id="257" r:id="rId2"/>
    <p:sldId id="258" r:id="rId3"/>
    <p:sldId id="264" r:id="rId4"/>
    <p:sldId id="259" r:id="rId5"/>
    <p:sldId id="265" r:id="rId6"/>
    <p:sldId id="262" r:id="rId7"/>
    <p:sldId id="263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85" d="100"/>
          <a:sy n="85" d="100"/>
        </p:scale>
        <p:origin x="774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jpg>
</file>

<file path=ppt/media/image7.jp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0439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13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1069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35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9962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0406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980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2843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58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032F8-CBFB-4EEF-BEC1-C8BD79A8BDBA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97BF1-2E91-430E-A6E7-8BA57F4BD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74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24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19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667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466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76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104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93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95B7F64-7B1B-4288-B5F3-4E2E79B25927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F08715F-4569-4F2D-AE2A-773226406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8437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  <p:sldLayoutId id="2147483819" r:id="rId14"/>
    <p:sldLayoutId id="2147483820" r:id="rId15"/>
    <p:sldLayoutId id="2147483821" r:id="rId16"/>
    <p:sldLayoutId id="214748382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e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2.mp4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0" name="Picture 1209">
            <a:extLst>
              <a:ext uri="{FF2B5EF4-FFF2-40B4-BE49-F238E27FC236}">
                <a16:creationId xmlns:a16="http://schemas.microsoft.com/office/drawing/2014/main" id="{E3FC1144-BD64-4C61-ACB8-497711C41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50D2B92-21A0-9617-5A1E-D044183981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751" b="-1"/>
          <a:stretch/>
        </p:blipFill>
        <p:spPr>
          <a:xfrm>
            <a:off x="1224658" y="10"/>
            <a:ext cx="9742684" cy="6857990"/>
          </a:xfrm>
          <a:custGeom>
            <a:avLst/>
            <a:gdLst/>
            <a:ahLst/>
            <a:cxnLst/>
            <a:rect l="l" t="t" r="r" b="b"/>
            <a:pathLst>
              <a:path w="9742684" h="6858000">
                <a:moveTo>
                  <a:pt x="4863284" y="706999"/>
                </a:moveTo>
                <a:cubicBezTo>
                  <a:pt x="6365244" y="706999"/>
                  <a:pt x="7582824" y="1924579"/>
                  <a:pt x="7582824" y="3426541"/>
                </a:cubicBezTo>
                <a:cubicBezTo>
                  <a:pt x="7582824" y="4928503"/>
                  <a:pt x="6365244" y="6146083"/>
                  <a:pt x="4863284" y="6146083"/>
                </a:cubicBezTo>
                <a:cubicBezTo>
                  <a:pt x="3361322" y="6146083"/>
                  <a:pt x="2143742" y="4928503"/>
                  <a:pt x="2143742" y="3426541"/>
                </a:cubicBezTo>
                <a:cubicBezTo>
                  <a:pt x="2143742" y="1924579"/>
                  <a:pt x="3361322" y="706999"/>
                  <a:pt x="4863284" y="706999"/>
                </a:cubicBezTo>
                <a:close/>
                <a:moveTo>
                  <a:pt x="4855239" y="247854"/>
                </a:moveTo>
                <a:cubicBezTo>
                  <a:pt x="3100740" y="247854"/>
                  <a:pt x="1678438" y="1671227"/>
                  <a:pt x="1678438" y="3427045"/>
                </a:cubicBezTo>
                <a:cubicBezTo>
                  <a:pt x="1678438" y="5182864"/>
                  <a:pt x="3100740" y="6606237"/>
                  <a:pt x="4855239" y="6606237"/>
                </a:cubicBezTo>
                <a:cubicBezTo>
                  <a:pt x="6609738" y="6606237"/>
                  <a:pt x="8032040" y="5182864"/>
                  <a:pt x="8032040" y="3427045"/>
                </a:cubicBezTo>
                <a:cubicBezTo>
                  <a:pt x="8032040" y="1671227"/>
                  <a:pt x="6609738" y="247854"/>
                  <a:pt x="4855239" y="247854"/>
                </a:cubicBezTo>
                <a:close/>
                <a:moveTo>
                  <a:pt x="6870264" y="0"/>
                </a:moveTo>
                <a:lnTo>
                  <a:pt x="8333578" y="0"/>
                </a:lnTo>
                <a:lnTo>
                  <a:pt x="8496790" y="172858"/>
                </a:lnTo>
                <a:cubicBezTo>
                  <a:pt x="9271420" y="1036069"/>
                  <a:pt x="9742684" y="2177458"/>
                  <a:pt x="9742684" y="3428999"/>
                </a:cubicBezTo>
                <a:cubicBezTo>
                  <a:pt x="9742684" y="4754161"/>
                  <a:pt x="9214346" y="5955830"/>
                  <a:pt x="8356976" y="6834550"/>
                </a:cubicBezTo>
                <a:lnTo>
                  <a:pt x="8332835" y="6858000"/>
                </a:lnTo>
                <a:lnTo>
                  <a:pt x="6891722" y="6858000"/>
                </a:lnTo>
                <a:lnTo>
                  <a:pt x="6910987" y="6847453"/>
                </a:lnTo>
                <a:cubicBezTo>
                  <a:pt x="8069170" y="6152734"/>
                  <a:pt x="8844377" y="4884295"/>
                  <a:pt x="8844377" y="3434659"/>
                </a:cubicBezTo>
                <a:cubicBezTo>
                  <a:pt x="8844377" y="1993602"/>
                  <a:pt x="8078317" y="731601"/>
                  <a:pt x="6931506" y="34258"/>
                </a:cubicBezTo>
                <a:close/>
                <a:moveTo>
                  <a:pt x="2990466" y="0"/>
                </a:moveTo>
                <a:lnTo>
                  <a:pt x="6720014" y="0"/>
                </a:lnTo>
                <a:lnTo>
                  <a:pt x="6732524" y="6292"/>
                </a:lnTo>
                <a:cubicBezTo>
                  <a:pt x="7935399" y="669702"/>
                  <a:pt x="8750318" y="1950873"/>
                  <a:pt x="8750318" y="3422520"/>
                </a:cubicBezTo>
                <a:cubicBezTo>
                  <a:pt x="8750318" y="4898374"/>
                  <a:pt x="7930736" y="6182659"/>
                  <a:pt x="6722204" y="6844420"/>
                </a:cubicBezTo>
                <a:lnTo>
                  <a:pt x="6694788" y="6858000"/>
                </a:lnTo>
                <a:lnTo>
                  <a:pt x="3015690" y="6858000"/>
                </a:lnTo>
                <a:lnTo>
                  <a:pt x="2988275" y="6844420"/>
                </a:lnTo>
                <a:cubicBezTo>
                  <a:pt x="1779742" y="6182659"/>
                  <a:pt x="960160" y="4898374"/>
                  <a:pt x="960160" y="3422520"/>
                </a:cubicBezTo>
                <a:cubicBezTo>
                  <a:pt x="960160" y="1950873"/>
                  <a:pt x="1775079" y="669702"/>
                  <a:pt x="2977955" y="6292"/>
                </a:cubicBezTo>
                <a:close/>
                <a:moveTo>
                  <a:pt x="1409106" y="0"/>
                </a:moveTo>
                <a:lnTo>
                  <a:pt x="2872421" y="0"/>
                </a:lnTo>
                <a:lnTo>
                  <a:pt x="2811180" y="34258"/>
                </a:lnTo>
                <a:cubicBezTo>
                  <a:pt x="1664368" y="731601"/>
                  <a:pt x="898307" y="1993602"/>
                  <a:pt x="898307" y="3434659"/>
                </a:cubicBezTo>
                <a:cubicBezTo>
                  <a:pt x="898307" y="4884295"/>
                  <a:pt x="1673514" y="6152734"/>
                  <a:pt x="2831698" y="6847453"/>
                </a:cubicBezTo>
                <a:lnTo>
                  <a:pt x="2850963" y="6858000"/>
                </a:lnTo>
                <a:lnTo>
                  <a:pt x="1409850" y="6858000"/>
                </a:lnTo>
                <a:lnTo>
                  <a:pt x="1385708" y="6834550"/>
                </a:lnTo>
                <a:cubicBezTo>
                  <a:pt x="528338" y="5955830"/>
                  <a:pt x="0" y="4754161"/>
                  <a:pt x="0" y="3428999"/>
                </a:cubicBezTo>
                <a:cubicBezTo>
                  <a:pt x="0" y="2177458"/>
                  <a:pt x="471265" y="1036069"/>
                  <a:pt x="1245894" y="172858"/>
                </a:cubicBezTo>
                <a:close/>
              </a:path>
            </a:pathLst>
          </a:cu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4C5E912-3CF1-116E-6C32-309D2E2568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72" b="11759"/>
          <a:stretch/>
        </p:blipFill>
        <p:spPr bwMode="auto"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noFill/>
          <a:ln w="60325" cmpd="dbl">
            <a:solidFill>
              <a:schemeClr val="tx1">
                <a:alpha val="4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17" name="Picture 1211">
            <a:extLst>
              <a:ext uri="{FF2B5EF4-FFF2-40B4-BE49-F238E27FC236}">
                <a16:creationId xmlns:a16="http://schemas.microsoft.com/office/drawing/2014/main" id="{F613C2B2-B304-4E3F-B97F-A6BDADB85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8526"/>
            <a:ext cx="12188825" cy="6856214"/>
          </a:xfrm>
          <a:prstGeom prst="rect">
            <a:avLst/>
          </a:prstGeom>
        </p:spPr>
      </p:pic>
      <p:sp>
        <p:nvSpPr>
          <p:cNvPr id="1218" name="Freeform 16">
            <a:extLst>
              <a:ext uri="{FF2B5EF4-FFF2-40B4-BE49-F238E27FC236}">
                <a16:creationId xmlns:a16="http://schemas.microsoft.com/office/drawing/2014/main" id="{AC92D117-71D9-4107-98EE-649538F4A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2749" y="1"/>
            <a:ext cx="9126504" cy="6871297"/>
          </a:xfrm>
          <a:custGeom>
            <a:avLst/>
            <a:gdLst>
              <a:gd name="connsiteX0" fmla="*/ 1554131 w 9126504"/>
              <a:gd name="connsiteY0" fmla="*/ 0 h 6871297"/>
              <a:gd name="connsiteX1" fmla="*/ 7572373 w 9126504"/>
              <a:gd name="connsiteY1" fmla="*/ 0 h 6871297"/>
              <a:gd name="connsiteX2" fmla="*/ 7631479 w 9126504"/>
              <a:gd name="connsiteY2" fmla="*/ 51199 h 6871297"/>
              <a:gd name="connsiteX3" fmla="*/ 9126504 w 9126504"/>
              <a:gd name="connsiteY3" fmla="*/ 3429001 h 6871297"/>
              <a:gd name="connsiteX4" fmla="*/ 7631479 w 9126504"/>
              <a:gd name="connsiteY4" fmla="*/ 6806803 h 6871297"/>
              <a:gd name="connsiteX5" fmla="*/ 7557025 w 9126504"/>
              <a:gd name="connsiteY5" fmla="*/ 6871297 h 6871297"/>
              <a:gd name="connsiteX6" fmla="*/ 1569480 w 9126504"/>
              <a:gd name="connsiteY6" fmla="*/ 6871297 h 6871297"/>
              <a:gd name="connsiteX7" fmla="*/ 1495025 w 9126504"/>
              <a:gd name="connsiteY7" fmla="*/ 6806803 h 6871297"/>
              <a:gd name="connsiteX8" fmla="*/ 0 w 9126504"/>
              <a:gd name="connsiteY8" fmla="*/ 3429001 h 6871297"/>
              <a:gd name="connsiteX9" fmla="*/ 1495025 w 9126504"/>
              <a:gd name="connsiteY9" fmla="*/ 51199 h 6871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26504" h="6871297">
                <a:moveTo>
                  <a:pt x="1554131" y="0"/>
                </a:moveTo>
                <a:lnTo>
                  <a:pt x="7572373" y="0"/>
                </a:lnTo>
                <a:lnTo>
                  <a:pt x="7631479" y="51199"/>
                </a:lnTo>
                <a:cubicBezTo>
                  <a:pt x="8549904" y="885946"/>
                  <a:pt x="9126504" y="2090138"/>
                  <a:pt x="9126504" y="3429001"/>
                </a:cubicBezTo>
                <a:cubicBezTo>
                  <a:pt x="9126504" y="4767865"/>
                  <a:pt x="8549904" y="5972057"/>
                  <a:pt x="7631479" y="6806803"/>
                </a:cubicBezTo>
                <a:lnTo>
                  <a:pt x="7557025" y="6871297"/>
                </a:lnTo>
                <a:lnTo>
                  <a:pt x="1569480" y="6871297"/>
                </a:lnTo>
                <a:lnTo>
                  <a:pt x="1495025" y="6806803"/>
                </a:lnTo>
                <a:cubicBezTo>
                  <a:pt x="576600" y="5972057"/>
                  <a:pt x="0" y="4767865"/>
                  <a:pt x="0" y="3429001"/>
                </a:cubicBezTo>
                <a:cubicBezTo>
                  <a:pt x="0" y="2090138"/>
                  <a:pt x="576600" y="885946"/>
                  <a:pt x="1495025" y="5119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BC00AA-4BAC-ED86-EEB7-3F3E28F27A31}"/>
              </a:ext>
            </a:extLst>
          </p:cNvPr>
          <p:cNvSpPr txBox="1"/>
          <p:nvPr/>
        </p:nvSpPr>
        <p:spPr>
          <a:xfrm>
            <a:off x="2408903" y="787400"/>
            <a:ext cx="7390680" cy="12784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3600" dirty="0">
                <a:latin typeface="Algerian" panose="04020705040A02060702" pitchFamily="82" charset="0"/>
              </a:rPr>
              <a:t>Instrumentation Project Presentation</a:t>
            </a:r>
          </a:p>
        </p:txBody>
      </p:sp>
      <p:sp>
        <p:nvSpPr>
          <p:cNvPr id="1219" name="TextBox 3">
            <a:extLst>
              <a:ext uri="{FF2B5EF4-FFF2-40B4-BE49-F238E27FC236}">
                <a16:creationId xmlns:a16="http://schemas.microsoft.com/office/drawing/2014/main" id="{82868EEE-DD41-9F33-D6B5-92BB7FB7ADD3}"/>
              </a:ext>
            </a:extLst>
          </p:cNvPr>
          <p:cNvSpPr txBox="1"/>
          <p:nvPr/>
        </p:nvSpPr>
        <p:spPr>
          <a:xfrm>
            <a:off x="2408903" y="2142067"/>
            <a:ext cx="7390680" cy="3725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dirty="0"/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dirty="0"/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27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 Smart Drip Irrigation-Supply and                      Discharge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sz="27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Members:- 1) Tejas Varade (200003082)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2) Ajeet Kumar (200003006)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3) Amit </a:t>
            </a:r>
            <a:r>
              <a:rPr lang="en-US" sz="2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Dhavale</a:t>
            </a: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(200003011)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</a:pP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4) </a:t>
            </a:r>
            <a:r>
              <a:rPr lang="en-US" sz="27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Jyotirmay</a:t>
            </a:r>
            <a:r>
              <a:rPr lang="en-US" sz="2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Mitra(200003038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105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71C0E-E680-5A36-E558-3674F4C43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>
                <a:latin typeface="Algerian" panose="04020705040A02060702" pitchFamily="82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FC871-8DBC-E79C-066A-1210CFAB8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2867" y="2480733"/>
            <a:ext cx="10131425" cy="1896533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 moisture content and water-logging conditions in soil and automatically open the valves of main drip line accordingly.</a:t>
            </a:r>
          </a:p>
        </p:txBody>
      </p:sp>
    </p:spTree>
    <p:extLst>
      <p:ext uri="{BB962C8B-B14F-4D97-AF65-F5344CB8AC3E}">
        <p14:creationId xmlns:p14="http://schemas.microsoft.com/office/powerpoint/2010/main" val="3078490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6EFDA-01C9-0C18-9F24-A699E8FC1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48357"/>
            <a:ext cx="10131425" cy="1332088"/>
          </a:xfrm>
        </p:spPr>
        <p:txBody>
          <a:bodyPr/>
          <a:lstStyle/>
          <a:p>
            <a:pPr algn="ctr"/>
            <a:r>
              <a:rPr lang="en-US" b="1" dirty="0">
                <a:latin typeface="Algerian" panose="04020705040A02060702" pitchFamily="82" charset="0"/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1F6FD-3D62-9D78-0F5D-FAA0E2DFD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0287" y="2065867"/>
            <a:ext cx="10131425" cy="418253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100" dirty="0">
                <a:latin typeface="Artifakt Element Heavy" panose="020B0B03050000020004" pitchFamily="34" charset="0"/>
                <a:ea typeface="Artifakt Element Heavy" panose="020B0B03050000020004" pitchFamily="34" charset="0"/>
                <a:cs typeface="Times New Roman" panose="02020603050405020304" pitchFamily="18" charset="0"/>
              </a:rPr>
              <a:t>    </a:t>
            </a:r>
            <a:r>
              <a:rPr lang="en-US" sz="2500" dirty="0">
                <a:latin typeface="Artifakt Element Heavy" panose="020B0B03050000020004" pitchFamily="34" charset="0"/>
                <a:ea typeface="Artifakt Element Heavy" panose="020B0B03050000020004" pitchFamily="34" charset="0"/>
                <a:cs typeface="Times New Roman" panose="02020603050405020304" pitchFamily="18" charset="0"/>
              </a:rPr>
              <a:t>Difficulties faced today:-</a:t>
            </a:r>
          </a:p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drip irrigation involves the farmers’ active participation and so it increases </a:t>
            </a:r>
            <a:r>
              <a:rPr lang="en-US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labour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far as smart irrigation systems available in market are concerned, they are mostly applicable to extensive farming.</a:t>
            </a:r>
          </a:p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 to reduce the </a:t>
            </a:r>
            <a:r>
              <a:rPr lang="en-US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labour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prevent water wastage at relatively lower price our setup comes into the picture.</a:t>
            </a:r>
            <a:endParaRPr lang="en-US" sz="2300" dirty="0">
              <a:latin typeface="Artifakt Element Heavy" panose="020B0B03050000020004" pitchFamily="34" charset="0"/>
              <a:ea typeface="Artifakt Element Heavy" panose="020B0B030500000200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100" dirty="0">
                <a:latin typeface="Artifakt Element Heavy" panose="020B0B03050000020004" pitchFamily="34" charset="0"/>
                <a:ea typeface="Artifakt Element Heavy" panose="020B0B03050000020004" pitchFamily="34" charset="0"/>
                <a:cs typeface="Times New Roman" panose="02020603050405020304" pitchFamily="18" charset="0"/>
              </a:rPr>
              <a:t>     </a:t>
            </a:r>
          </a:p>
          <a:p>
            <a:pPr marL="0" indent="0">
              <a:buNone/>
            </a:pPr>
            <a:r>
              <a:rPr lang="en-US" sz="2500" dirty="0">
                <a:latin typeface="Artifakt Element Heavy" panose="020B0B03050000020004" pitchFamily="34" charset="0"/>
                <a:ea typeface="Artifakt Element Heavy" panose="020B0B03050000020004" pitchFamily="34" charset="0"/>
                <a:cs typeface="Times New Roman" panose="02020603050405020304" pitchFamily="18" charset="0"/>
              </a:rPr>
              <a:t>    Our solution:-</a:t>
            </a:r>
          </a:p>
          <a:p>
            <a:r>
              <a:rPr lang="en-US" sz="2300" dirty="0">
                <a:latin typeface="Times New Roman" panose="02020603050405020304" pitchFamily="18" charset="0"/>
                <a:ea typeface="Artifakt Element Heavy" panose="020B0B03050000020004" pitchFamily="34" charset="0"/>
                <a:cs typeface="Times New Roman" panose="02020603050405020304" pitchFamily="18" charset="0"/>
              </a:rPr>
              <a:t>Arduino based  smart, low-cost water level maintaining device, which takes input from the user for required level.</a:t>
            </a:r>
          </a:p>
          <a:p>
            <a:r>
              <a:rPr lang="en-US" sz="2300" dirty="0">
                <a:latin typeface="Times New Roman" panose="02020603050405020304" pitchFamily="18" charset="0"/>
                <a:ea typeface="Artifakt Element Heavy" panose="020B0B03050000020004" pitchFamily="34" charset="0"/>
                <a:cs typeface="Times New Roman" panose="02020603050405020304" pitchFamily="18" charset="0"/>
              </a:rPr>
              <a:t>To discharge excess water in case of water logging conditions.</a:t>
            </a:r>
          </a:p>
          <a:p>
            <a:endParaRPr lang="en-US" sz="2100" dirty="0">
              <a:latin typeface="Artifakt Element Heavy" panose="020B0B03050000020004" pitchFamily="34" charset="0"/>
              <a:ea typeface="Artifakt Element Heavy" panose="020B0B03050000020004" pitchFamily="34" charset="0"/>
              <a:cs typeface="Times New Roman" panose="02020603050405020304" pitchFamily="18" charset="0"/>
            </a:endParaRPr>
          </a:p>
          <a:p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073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4A444-9960-8FA9-0273-4FE5F74A5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4681873" cy="14562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latin typeface="Algerian" panose="04020705040A02060702" pitchFamily="82" charset="0"/>
              </a:rPr>
              <a:t>Motivation- CRDT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29BEB7-70CB-01A1-B02E-37D98B765965}"/>
              </a:ext>
            </a:extLst>
          </p:cNvPr>
          <p:cNvSpPr txBox="1"/>
          <p:nvPr/>
        </p:nvSpPr>
        <p:spPr>
          <a:xfrm>
            <a:off x="685801" y="2142067"/>
            <a:ext cx="4681873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Field visit by one of our team members- </a:t>
            </a:r>
            <a: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TEJAS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</a:t>
            </a:r>
            <a:r>
              <a:rPr lang="en-US" sz="2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CRDT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Department to a tribal village, also served as motivation for this project</a:t>
            </a:r>
            <a:r>
              <a:rPr lang="en-US" sz="2800" dirty="0"/>
              <a:t>. 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90820A0-B14B-4F1C-8DDA-174AC2B14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20" name="Freeform 98">
              <a:extLst>
                <a:ext uri="{FF2B5EF4-FFF2-40B4-BE49-F238E27FC236}">
                  <a16:creationId xmlns:a16="http://schemas.microsoft.com/office/drawing/2014/main" id="{A0B952A8-34E8-46AE-B7EC-D9FB3BF1EE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7C0821D-1BFC-498C-BEE4-6CE6B6B2C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8CAE6635-A640-4DF6-8A57-8989A6B7B8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A16D7B4-883D-4B71-A28E-8BDCD687E8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B72A9B10-2C9E-4DDF-8C99-874229A492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EF75B38-CC94-4DE1-A968-D9E320A926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F0E9350D-D958-4D62-8379-58ADFF9545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61CA4590-01F5-4F10-A727-F0EE16FD3E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34D2BBC3-F36B-4D06-BCA7-F71AD66980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09AD5E0B-9B13-4228-A23D-83F17DD01A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3E153321-B19E-4FA5-8A22-05A91F2AC4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8CB9B077-591C-4298-888F-32BB6D0AB6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F6FAFF7A-3D2E-40E1-961C-C2875D67D3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7AB21FA-AE5F-4714-968F-356DEE791F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6A657826-1C0D-47DD-9B11-E93A32B64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C0DC7092-7C59-441C-9840-7163FAB2D6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356E4341-2683-4149-A265-F498A3B79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12D68886-7F13-46BC-9D15-BAF1B45EC3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B17C4A21-61C9-400C-B013-440B0338B6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FDB85B97-7A10-452C-95EB-4CBC73A729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5A1D773-A4DC-4A3D-BB9D-E056BAC3B7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9A7184E7-1D5B-4687-8ADC-B776C1EFB2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332D3DC5-864B-4B44-9E09-2FE1AD048A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0DB5CCD-3BBF-45CE-B561-4579A82BD0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81DD1944-44B9-4A99-A105-7C364538CA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45ACDF35-7550-4E16-9914-613447CC0F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BE9C83A-DEB3-4D63-A163-8223B68140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76FFC901-4314-4DC8-BCF5-34E1ACC591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5ACA1D64-7220-4CB4-9BF1-69B45B4822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E565C435-F20D-4ACD-921E-A46F19D671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988848F1-0711-4763-BC8B-76970B5C86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CF1F2F9F-1FE7-4945-95B9-09731BE954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FD030805-517F-4B88-A49B-B0E89A0A9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A51D02D9-7DCC-42F6-BBD4-62F841ED42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70B07484-4B4C-4B4E-9841-E455CCF19F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3183CA18-F3C2-4329-AC85-63B53C6A63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F40AEE3-A69A-4F08-95EC-D4427E2461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192C26C7-E36B-4C29-9C8B-963C7C350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EA2AB60F-895F-49A6-A514-5EDE49E67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2A53213F-862F-474E-9DE6-F06F3F344C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8D556880-E892-4297-B930-959E868A1F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F786BA14-25A0-4244-92EE-40B324E323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54A8FE26-68CA-4ED2-AC18-175CCD3855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A02032B0-7225-492F-A909-4A5FA8B1CA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1AA3885E-E420-40C5-8B05-E5167027DD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DA973D3B-A048-46C9-8DA7-6792F2F949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7BAEE237-4C03-4C0B-9951-EB14A53620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4E1D87A6-7BC8-4BD7-A2B9-B64555B750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617DFB34-0FF3-45E0-86D1-14367FD4E1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FB72F8F4-90B4-4099-B7E7-4F060A017D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59A58548-CA86-4B09-9534-0B9F46F1C6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1395729B-8C0E-41B8-B3ED-3E25B3289D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A3910024-5A98-44CB-96D6-6F18BEE2B1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271B185B-BD9C-4F33-A1CA-8053DC4F1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7D04AC18-163B-4734-89C3-160679520D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F08A3168-5207-4A96-AF77-4442A6DD4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F103104E-3B79-4584-BC67-161734567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DAE2661F-465D-44F7-832A-93816854D4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26351CA6-C76B-4C66-9378-C385BBE402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242756B9-0921-4B55-B129-1C794D4FDA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737841ED-C77C-4824-BBDB-A4AD5CC4C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04E74C45-8542-46B2-AAA4-9749090683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2B975665-5AAD-40D4-AC00-1047ED6593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B046CFA9-FF2B-4D62-8063-8D68FF480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E50C0FC6-86F2-4AAC-9174-25FB83DA6F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88652921-868F-4CCF-B70C-034DAD2E76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02A55E7D-1C8A-4438-A99F-3ACAC87A77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43610C07-2EF7-4475-AF6C-9CA4C0645F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B17D69AF-D03D-4514-A534-475B175912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570FDC14-72EE-470D-876E-651741365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8BEAC2A8-991D-4B96-ABE3-9A32625B22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E4FDD02D-2AD2-4A6C-BBC9-15591F457B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F6844DDA-5D96-4DEA-A208-28BBA35901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A96F2E86-56F4-4B0C-8D83-55D2865C87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C193D075-DE33-4AD6-937B-FC2912872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B59EA056-638E-430D-AE76-796F1ED38B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8D75FB12-06AB-46A1-BFE4-D16F35625C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351D4855-B924-45D6-A884-31A6BC963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97">
                <a:extLst>
                  <a:ext uri="{FF2B5EF4-FFF2-40B4-BE49-F238E27FC236}">
                    <a16:creationId xmlns:a16="http://schemas.microsoft.com/office/drawing/2014/main" id="{8397D34C-609D-44DB-AFF8-75858A4F31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2EA17769-C4B1-4138-875F-A58D5D8497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3B02E948-8CD2-4C3C-9E5D-262DAC3C9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102" name="Freeform 17">
              <a:extLst>
                <a:ext uri="{FF2B5EF4-FFF2-40B4-BE49-F238E27FC236}">
                  <a16:creationId xmlns:a16="http://schemas.microsoft.com/office/drawing/2014/main" id="{F8E025EC-8201-4DC5-B858-C2EEA8121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5D00349E-7825-4D5D-81A3-6A5FB2D95D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2B0493F4-7EE3-40BC-9693-4C30116976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05D627BB-BD2B-4E33-837E-94DABD948C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0948FD7F-4A95-419F-9592-F1AE43EB3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76D13955-7897-45BF-AE8D-F635DE7296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AD38C1DF-38DA-4D6D-AEDD-F23C531045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5618B3C8-757B-4262-8325-56E79801FF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5BC63D8C-C95A-4588-AEC8-83438699A3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1EBAFC9-1157-4512-A58B-E8DBDCB0E0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D5C42AD4-0C0A-44F8-BEF5-76D798BB14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FA2FDF3F-1D8B-4D7F-9713-D2785051C4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CE5C02B7-5014-410B-A59B-ABA9017C96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FA738C92-C3B6-43D5-A718-230FE5A78A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A7FDBFA0-A00A-4C49-A38C-5197E28B1E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162F2930-B81B-47BF-BAB6-6CD862E0AC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BDB0E661-1786-4C8B-B4AA-1C46DBB09F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EAE039B6-9B91-4DF7-B2E1-BEC620E8AF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A09B3898-68D4-4032-973C-3297FA2A0B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56FDF469-A729-4C34-9A4E-FC7F50FB6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B42661BA-C51F-493E-BA84-7E8E02647B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BCA6BFC1-5596-4F25-8834-B82EC76C03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ADC0C4EA-8B26-488D-842A-8492C28EFA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1365199F-3DA2-4ECE-8AA0-B37E7E3AFB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F8EAD3C-6628-48E5-A004-B34EFF17E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8627E51D-F7F3-432F-B018-3390B0A3E2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B0A796D9-B9B7-497E-91F4-257D2CCAA2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E4E17776-2D77-4801-AFE4-553D807E01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AF653420-3C79-432A-9CAB-6A4AEC545B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CB4F431F-451E-4136-B596-17B6396321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75E18572-BE7A-4234-B454-FD38ABFAE2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5EB9F985-7C1A-4BFE-A4DC-F35AA0D04E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500648B4-39E6-409B-A151-2A6CC6D3C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013A2463-A9F5-45B4-804E-5595FAE42C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CBF3193A-025E-4BE6-9AD5-D3106F9D78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E2832A9B-55E5-494A-A717-3617EDD1F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CC0DA7BF-4BD6-46F6-91A1-E38E259FC7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87B5F7E4-8A2A-468D-8EF3-6D7171EBC0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F6A8F3CE-3B42-4770-8933-7C9BCA91B6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6224EF38-8522-4A6A-BA96-BAAB1A136C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42B702F4-3A4F-475E-A874-62BA9C76A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1BF12728-61DB-4CA7-BFEA-C67E21001E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2A114F6C-B377-4620-9C72-92D0FA5095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185FB219-37DC-4CBB-BDEF-43EF98EB00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2060F2EE-256C-4A23-A980-9C317EA5F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52F37857-F893-4D54-B377-60870C91BC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F5DEA293-2202-41FF-B5FE-71F06BAA69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A9C59CAC-07BD-4C27-8926-C55E46BD10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480FA13A-0B04-4946-9A24-2701584E2D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488CE1CC-C8B3-470F-9512-B590AF9DEB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7C1809CD-B912-4E69-A5A5-94EA27B280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FB9E3C6C-40C8-4A98-B0AF-C45C414845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DBE61EAD-B3F8-4E77-B3B6-0A3374C0F2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4303657B-9569-4CB6-A870-F7D678DE67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C95E1DFB-B252-4CBC-95A8-D1DC68A185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2D7B24AC-E1C7-4A27-BACA-0AE3C159FD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97ECB039-4BBD-4991-8C57-7D90D4A22C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38517C97-1250-4775-B725-2CBD677C3F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C9679D68-007E-47A6-A882-07A8088B5C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767BAF92-FB48-468A-B633-46749349E5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2875629C-FBE1-4E58-82B5-53DBC3ABD0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CC29FC6C-B918-40F3-AAAA-1A4F1DFBE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2D55E2D8-4D39-4F44-AAE7-B3B2DDDB5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8EF38C89-9B35-40D5-A2EC-AE4FFF1712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15C842FE-0918-4A9A-B4F3-F69C539B3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C5A2FDBE-9CE6-41C7-A149-1FC75441C4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FE76B3FC-2648-4EF2-A363-8AED916B45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57AD43BF-C5AB-4324-B39E-5E3AFC887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1D7FC0CC-E465-4316-A7B6-42441D27DC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5EF568F1-4905-4D65-8510-683A87097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B0779A11-5E9E-4455-8DB7-6BF1F0BA4E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2B884067-174C-4C5C-955E-462157D0FA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BE5F0FA8-85D6-4B51-B2A8-027AC28D8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E76C2522-4938-48D4-9ACE-F61BC45271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7119966D-0585-4354-991F-856ADF670D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6931C16B-534C-413B-A404-870528429A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888EA28D-0FC2-4BEA-B3EB-D9DEB3C4F7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8">
                <a:extLst>
                  <a:ext uri="{FF2B5EF4-FFF2-40B4-BE49-F238E27FC236}">
                    <a16:creationId xmlns:a16="http://schemas.microsoft.com/office/drawing/2014/main" id="{1F2052B6-705D-484A-9856-BCC35D311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B357007E-5B0B-4BC1-96BB-2F9A55E28B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144B8928-2E44-471E-818A-AC5F8B9B1D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D3F906D0-CE7C-484D-8C11-5011F768A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739066">
            <a:off x="5520984" y="3122486"/>
            <a:ext cx="2928062" cy="2544637"/>
            <a:chOff x="5281603" y="104899"/>
            <a:chExt cx="6910397" cy="6005491"/>
          </a:xfrm>
        </p:grpSpPr>
        <p:sp>
          <p:nvSpPr>
            <p:cNvPr id="184" name="Freeform 183">
              <a:extLst>
                <a:ext uri="{FF2B5EF4-FFF2-40B4-BE49-F238E27FC236}">
                  <a16:creationId xmlns:a16="http://schemas.microsoft.com/office/drawing/2014/main" id="{0FE191C3-385B-4E2B-ADE9-0FA9E09CA2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DF236ECF-9469-429F-B950-E6274E93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id="{ACFB9B6B-3B4B-406C-A9C4-9E15E8EDA9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id="{1185F607-E801-4999-8E05-0C8486DAAA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id="{2AE80DE6-1860-413C-83A4-3D16C772F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id="{BCA67FE0-1324-427A-A3EB-EC0E27E8DA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7426A4D5-E148-458E-81B7-A67551CC52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>
                <a:extLst>
                  <a:ext uri="{FF2B5EF4-FFF2-40B4-BE49-F238E27FC236}">
                    <a16:creationId xmlns:a16="http://schemas.microsoft.com/office/drawing/2014/main" id="{5AE534E1-BFC4-4B6F-B4A6-D0331A128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F6D2BC14-55E1-4250-A703-26EAE5BEB1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D28FA0B2-4451-4A40-A6A8-B5B2BFFD22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695551A0-FD49-4C51-9936-31AADCF8F0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21AA33D7-B8C3-4A4C-B04C-90496559F6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EC11C7CB-C8A3-4FA2-8919-4BDE08B8C0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04122C9F-7650-4E2A-BBDD-5ED1794298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id="{B2331B0F-4B2B-49FF-B210-A548BEE14B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9E66A3B2-EAB9-4D0F-8CC6-133C4B8D26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id="{A5D255CC-F767-47F3-9B04-0F597091D8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id="{DE6FFD6E-D10A-4E69-B92A-1C3D4AD900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Straight Connector 201">
                <a:extLst>
                  <a:ext uri="{FF2B5EF4-FFF2-40B4-BE49-F238E27FC236}">
                    <a16:creationId xmlns:a16="http://schemas.microsoft.com/office/drawing/2014/main" id="{9BAE1242-2228-4493-81B5-F7807B8DAC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>
                <a:extLst>
                  <a:ext uri="{FF2B5EF4-FFF2-40B4-BE49-F238E27FC236}">
                    <a16:creationId xmlns:a16="http://schemas.microsoft.com/office/drawing/2014/main" id="{7A6A8552-686E-44B0-AA9A-9488BB77FE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id="{7C45C190-42DB-4A86-A102-D04A25E1E1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>
                <a:extLst>
                  <a:ext uri="{FF2B5EF4-FFF2-40B4-BE49-F238E27FC236}">
                    <a16:creationId xmlns:a16="http://schemas.microsoft.com/office/drawing/2014/main" id="{DC2E5DE9-3511-45AE-9F95-710C8211A3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53F3C6F6-47A6-4265-878C-5092E93280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id="{82B1F3E7-F618-4E13-9E16-7118C45C7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id="{A5E7DF9B-A62B-4C53-A661-B401D7195B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id="{EEE4847E-481F-4419-AE1F-90DED5344C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id="{B13E9C09-74A8-40D0-BC37-74CA31F5D0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id="{B0009143-1101-4DF3-B01E-766F9BE63D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id="{995E8D24-3C05-4242-92BA-731FDA5AE6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id="{A40A7CC8-D93E-41C0-8322-8EF549E1A5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0B91F070-941B-4307-9931-156C868BFF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BF90A755-20A8-4274-A4F7-BD624FECFA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4D87C615-9E34-495E-8406-FAEFC2F845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11A383A9-4CA6-4FAB-9F61-C5E53DBF8B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D7B6069C-3205-4BBB-ADDF-D85A07E550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98083F5B-DC24-40B3-92D2-BF90631145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1AEA55FF-DDBB-4AA2-ACBD-9A4D56FFCC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2E00B1FB-F492-483C-B4D3-893BE48D29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576CFD40-49E1-465A-9B23-F9D980D9A4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5D63EDB7-C852-43C0-9954-6F2196FABE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316E726A-0F37-45E3-9BDF-42ECAA68F6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29E8E54E-8FB5-4650-AD2D-C65F3F53A9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33018142-C705-4D1B-8C27-83842B8D18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4B029D1D-41B1-45D6-8FC5-9EBEEEBD51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id="{238CE0A4-BE74-4418-8DB6-FC0A391029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C5DC5DB6-FAE4-45E0-A0E5-E613B8D7E1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3FBB2B3B-650C-4D6B-BA13-A71D6CB8CD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id="{AA61A363-0BE0-4381-9635-02A60AE9C1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id="{F363EFF4-A1A6-4E57-8128-D13002EAD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744B3004-D3A0-4C95-8618-02CD578CCD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>
                <a:extLst>
                  <a:ext uri="{FF2B5EF4-FFF2-40B4-BE49-F238E27FC236}">
                    <a16:creationId xmlns:a16="http://schemas.microsoft.com/office/drawing/2014/main" id="{48511694-389A-4FA7-950D-D0B63A422C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03CF007D-1A35-4653-994F-C5DC685C43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E268873C-3BA1-4848-8A1E-55D4416950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6F28B5E8-5EF7-40C6-8012-75E3ADCB41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>
                <a:extLst>
                  <a:ext uri="{FF2B5EF4-FFF2-40B4-BE49-F238E27FC236}">
                    <a16:creationId xmlns:a16="http://schemas.microsoft.com/office/drawing/2014/main" id="{C4DD4F11-6920-4398-88A7-0C571FA3F9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B87C9D72-9386-43D4-9C27-2B0A676624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6903FC60-7B4A-4E8D-B64E-A6570168D8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1565646A-F4D1-434F-ACCE-BC14E5D049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>
                <a:extLst>
                  <a:ext uri="{FF2B5EF4-FFF2-40B4-BE49-F238E27FC236}">
                    <a16:creationId xmlns:a16="http://schemas.microsoft.com/office/drawing/2014/main" id="{EB5384FB-B917-47C4-9BEF-B81DFEE8C2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03934C7C-17F3-44A9-96A6-AC1E3AFE0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88AF32D4-0DB1-4F6F-8B2B-27519AB902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id="{E8FB5CFF-2F83-4320-9CD0-CCD78775EC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id="{C85CC5D7-8944-4B99-92D2-D827AB9C4F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id="{F55CCF6E-2B52-4B36-872D-542D0CDD70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id="{12D2E4E5-D86C-41AF-B664-F7E077398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id="{1B38EA97-5B13-4977-B58D-0B28E2D8B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0CC35DD3-5BF6-4C99-93A1-C0F5ACAB7A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A69C8543-88BB-4CDA-8EF5-2850685210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A091AE30-82E9-4674-9E65-5042AB251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9A3D2800-7BCF-4C76-9CCD-6962D5E5E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2AD91264-05B7-4454-AE8C-BAC45B331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2047D64C-CE38-4EDA-8EA5-8A805D525A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A3C33408-5D0E-4DE4-8945-9001979D3E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E1AE14B5-3844-4A66-A8BC-CD8538C562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id="{5F78B15A-17F2-474B-A6B5-34B225EBA0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id="{114C9FE9-2E7D-466C-978D-713D0A6624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Straight Connector 259">
                <a:extLst>
                  <a:ext uri="{FF2B5EF4-FFF2-40B4-BE49-F238E27FC236}">
                    <a16:creationId xmlns:a16="http://schemas.microsoft.com/office/drawing/2014/main" id="{882ACEF4-C446-4969-92B5-8649558C27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Straight Connector 260">
                <a:extLst>
                  <a:ext uri="{FF2B5EF4-FFF2-40B4-BE49-F238E27FC236}">
                    <a16:creationId xmlns:a16="http://schemas.microsoft.com/office/drawing/2014/main" id="{DDA39D67-86FF-418E-9876-AB14AFD793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id="{2D3BF31F-EEDE-4027-BAE2-CD14B138C5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>
                <a:extLst>
                  <a:ext uri="{FF2B5EF4-FFF2-40B4-BE49-F238E27FC236}">
                    <a16:creationId xmlns:a16="http://schemas.microsoft.com/office/drawing/2014/main" id="{F37BBBCA-15AD-4E11-813C-E58EE564FD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Picture 13" descr="A picture containing tree, outdoor, crowd&#10;&#10;Description automatically generated">
            <a:extLst>
              <a:ext uri="{FF2B5EF4-FFF2-40B4-BE49-F238E27FC236}">
                <a16:creationId xmlns:a16="http://schemas.microsoft.com/office/drawing/2014/main" id="{D0BFA904-3FFA-A9DD-899D-3651A93F0E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8" r="7931" b="-3"/>
          <a:stretch/>
        </p:blipFill>
        <p:spPr>
          <a:xfrm>
            <a:off x="8563018" y="-3863"/>
            <a:ext cx="3625324" cy="3022844"/>
          </a:xfrm>
          <a:custGeom>
            <a:avLst/>
            <a:gdLst/>
            <a:ahLst/>
            <a:cxnLst/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pic>
        <p:nvPicPr>
          <p:cNvPr id="10" name="Picture 9" descr="A group of people in a field&#10;&#10;Description automatically generated with medium confidence">
            <a:extLst>
              <a:ext uri="{FF2B5EF4-FFF2-40B4-BE49-F238E27FC236}">
                <a16:creationId xmlns:a16="http://schemas.microsoft.com/office/drawing/2014/main" id="{BB23B315-2258-6CCD-5B03-BB89B2F642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7" r="24680" b="1"/>
          <a:stretch/>
        </p:blipFill>
        <p:spPr>
          <a:xfrm>
            <a:off x="7572625" y="3035731"/>
            <a:ext cx="4648200" cy="3824002"/>
          </a:xfrm>
          <a:custGeom>
            <a:avLst/>
            <a:gdLst/>
            <a:ahLst/>
            <a:cxnLst/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58319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32EEB-37A3-7B2E-63EF-E28D2DE68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Algerian" panose="04020705040A02060702" pitchFamily="82" charset="0"/>
              </a:rPr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B7E63-79EB-1D11-8FFA-A59AB2BF9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690" y="2065867"/>
            <a:ext cx="10131425" cy="281093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be used to maintain the required moisture content in soil with less human intervention.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detect and mitigate the water logging which frequently occurs in fields 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be used by farmers to achieve better crop yield in their respective fields.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has the flexibility to take the desired input as threshold value from the user.</a:t>
            </a:r>
          </a:p>
        </p:txBody>
      </p:sp>
    </p:spTree>
    <p:extLst>
      <p:ext uri="{BB962C8B-B14F-4D97-AF65-F5344CB8AC3E}">
        <p14:creationId xmlns:p14="http://schemas.microsoft.com/office/powerpoint/2010/main" val="794938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F50D7-F897-844A-94AB-3262DD067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Algerian" panose="04020705040A02060702" pitchFamily="82" charset="0"/>
              </a:rPr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3705B-B2F7-E905-12AA-783F831CC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can be integrated with NPK sensors to detect other parameters than moisture content,</a:t>
            </a:r>
          </a:p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application can be made to take the input of threshold from the user remotely by their respective mobile devices through </a:t>
            </a:r>
            <a:r>
              <a:rPr lang="en-US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also be used to on/off the pumps supplying water apart from drip irrigation valves. </a:t>
            </a:r>
          </a:p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timer of few minutes (say 10 mins) can be set before discharging water in waterlogging conditions to prevent false cases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766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6D71-5512-C487-E403-95D5B8D19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931" y="260603"/>
            <a:ext cx="10131425" cy="104903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Algerian" panose="04020705040A02060702" pitchFamily="82" charset="0"/>
              </a:rPr>
              <a:t>Our demo model</a:t>
            </a:r>
          </a:p>
        </p:txBody>
      </p:sp>
      <p:pic>
        <p:nvPicPr>
          <p:cNvPr id="5" name="Content Placeholder 4" descr="A picture containing indoor, cluttered&#10;&#10;Description automatically generated">
            <a:extLst>
              <a:ext uri="{FF2B5EF4-FFF2-40B4-BE49-F238E27FC236}">
                <a16:creationId xmlns:a16="http://schemas.microsoft.com/office/drawing/2014/main" id="{104AC7CC-86A8-4787-2207-BDD4D9D9D1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96" r="10545"/>
          <a:stretch/>
        </p:blipFill>
        <p:spPr>
          <a:xfrm>
            <a:off x="2686755" y="1491994"/>
            <a:ext cx="6355645" cy="507307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938C4C-6DB9-9798-C016-1D598C539784}"/>
              </a:ext>
            </a:extLst>
          </p:cNvPr>
          <p:cNvSpPr txBox="1"/>
          <p:nvPr/>
        </p:nvSpPr>
        <p:spPr>
          <a:xfrm>
            <a:off x="9460089" y="5796242"/>
            <a:ext cx="2332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LCD Display and Circuit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37423C-46BE-A2F8-C100-F6BDE3C49ABA}"/>
              </a:ext>
            </a:extLst>
          </p:cNvPr>
          <p:cNvSpPr txBox="1"/>
          <p:nvPr/>
        </p:nvSpPr>
        <p:spPr>
          <a:xfrm>
            <a:off x="4721931" y="5746045"/>
            <a:ext cx="1603022" cy="36933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Keypad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EC8BF7-7E50-22BF-F688-0440EF415B9C}"/>
              </a:ext>
            </a:extLst>
          </p:cNvPr>
          <p:cNvSpPr txBox="1"/>
          <p:nvPr/>
        </p:nvSpPr>
        <p:spPr>
          <a:xfrm>
            <a:off x="9358490" y="2814788"/>
            <a:ext cx="165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Discharge Tank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E20FE5-B266-FFCB-4D63-72FC36BD727D}"/>
              </a:ext>
            </a:extLst>
          </p:cNvPr>
          <p:cNvSpPr txBox="1"/>
          <p:nvPr/>
        </p:nvSpPr>
        <p:spPr>
          <a:xfrm>
            <a:off x="1004711" y="1941689"/>
            <a:ext cx="1603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Supply Tank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F9CF1D-DBCC-9291-6E58-7F8164D4B8F6}"/>
              </a:ext>
            </a:extLst>
          </p:cNvPr>
          <p:cNvSpPr txBox="1"/>
          <p:nvPr/>
        </p:nvSpPr>
        <p:spPr>
          <a:xfrm>
            <a:off x="1002241" y="3784600"/>
            <a:ext cx="1357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Supply Valve (V1)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DDB682-FC03-AE5A-40F6-0DDE6A235F35}"/>
              </a:ext>
            </a:extLst>
          </p:cNvPr>
          <p:cNvSpPr txBox="1"/>
          <p:nvPr/>
        </p:nvSpPr>
        <p:spPr>
          <a:xfrm>
            <a:off x="6818489" y="1861327"/>
            <a:ext cx="1320800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Discharge Valve(V2)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DFB3D5-6284-8004-9744-5E7E8141CFBA}"/>
              </a:ext>
            </a:extLst>
          </p:cNvPr>
          <p:cNvSpPr txBox="1"/>
          <p:nvPr/>
        </p:nvSpPr>
        <p:spPr>
          <a:xfrm>
            <a:off x="5396089" y="1636176"/>
            <a:ext cx="1128889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dirty="0" err="1"/>
              <a:t>DischargePump</a:t>
            </a:r>
            <a:endParaRPr lang="en-IN" dirty="0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F05D1257-1409-6F90-6D33-C183759FE512}"/>
              </a:ext>
            </a:extLst>
          </p:cNvPr>
          <p:cNvSpPr/>
          <p:nvPr/>
        </p:nvSpPr>
        <p:spPr>
          <a:xfrm>
            <a:off x="2472267" y="2065867"/>
            <a:ext cx="722489" cy="295351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2E2D359E-4DFC-21A6-663E-1CE4424D747A}"/>
              </a:ext>
            </a:extLst>
          </p:cNvPr>
          <p:cNvSpPr/>
          <p:nvPr/>
        </p:nvSpPr>
        <p:spPr>
          <a:xfrm>
            <a:off x="2460978" y="3843867"/>
            <a:ext cx="1738489" cy="369332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Arrow: Left 22">
            <a:extLst>
              <a:ext uri="{FF2B5EF4-FFF2-40B4-BE49-F238E27FC236}">
                <a16:creationId xmlns:a16="http://schemas.microsoft.com/office/drawing/2014/main" id="{A76153D2-B0F7-93AB-12A3-C8F938057A53}"/>
              </a:ext>
            </a:extLst>
          </p:cNvPr>
          <p:cNvSpPr/>
          <p:nvPr/>
        </p:nvSpPr>
        <p:spPr>
          <a:xfrm>
            <a:off x="8523111" y="2769443"/>
            <a:ext cx="835378" cy="460022"/>
          </a:xfrm>
          <a:prstGeom prst="lef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72EC1FF3-B0AF-4382-371F-955E7EB5F036}"/>
              </a:ext>
            </a:extLst>
          </p:cNvPr>
          <p:cNvSpPr/>
          <p:nvPr/>
        </p:nvSpPr>
        <p:spPr>
          <a:xfrm>
            <a:off x="5813778" y="2311021"/>
            <a:ext cx="282222" cy="646331"/>
          </a:xfrm>
          <a:prstGeom prst="down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Arrow: Bent 25">
            <a:extLst>
              <a:ext uri="{FF2B5EF4-FFF2-40B4-BE49-F238E27FC236}">
                <a16:creationId xmlns:a16="http://schemas.microsoft.com/office/drawing/2014/main" id="{4CEFC126-6F4E-94DF-9017-6172F7E3472D}"/>
              </a:ext>
            </a:extLst>
          </p:cNvPr>
          <p:cNvSpPr/>
          <p:nvPr/>
        </p:nvSpPr>
        <p:spPr>
          <a:xfrm>
            <a:off x="6587067" y="2092777"/>
            <a:ext cx="462844" cy="646331"/>
          </a:xfrm>
          <a:prstGeom prst="ben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E145D07-07BF-2E44-8DA3-9D79A82E086A}"/>
              </a:ext>
            </a:extLst>
          </p:cNvPr>
          <p:cNvSpPr txBox="1"/>
          <p:nvPr/>
        </p:nvSpPr>
        <p:spPr>
          <a:xfrm>
            <a:off x="10066406" y="4167015"/>
            <a:ext cx="1761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Irrigation System</a:t>
            </a:r>
          </a:p>
          <a:p>
            <a:endParaRPr lang="en-IN" dirty="0"/>
          </a:p>
        </p:txBody>
      </p:sp>
      <p:sp>
        <p:nvSpPr>
          <p:cNvPr id="29" name="Arrow: Left 28">
            <a:extLst>
              <a:ext uri="{FF2B5EF4-FFF2-40B4-BE49-F238E27FC236}">
                <a16:creationId xmlns:a16="http://schemas.microsoft.com/office/drawing/2014/main" id="{7312585C-32C2-65AD-C80F-334F4D256370}"/>
              </a:ext>
            </a:extLst>
          </p:cNvPr>
          <p:cNvSpPr/>
          <p:nvPr/>
        </p:nvSpPr>
        <p:spPr>
          <a:xfrm>
            <a:off x="8360130" y="4185509"/>
            <a:ext cx="1739702" cy="310358"/>
          </a:xfrm>
          <a:prstGeom prst="lef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Arrow: Left 29">
            <a:extLst>
              <a:ext uri="{FF2B5EF4-FFF2-40B4-BE49-F238E27FC236}">
                <a16:creationId xmlns:a16="http://schemas.microsoft.com/office/drawing/2014/main" id="{33FB3FB6-7D0A-54FA-90DD-FD19091AE1F5}"/>
              </a:ext>
            </a:extLst>
          </p:cNvPr>
          <p:cNvSpPr/>
          <p:nvPr/>
        </p:nvSpPr>
        <p:spPr>
          <a:xfrm>
            <a:off x="8360129" y="5796242"/>
            <a:ext cx="1099960" cy="356538"/>
          </a:xfrm>
          <a:prstGeom prst="lef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83293047-0FD4-2A9A-EEB9-11A26EFEA5E2}"/>
              </a:ext>
            </a:extLst>
          </p:cNvPr>
          <p:cNvSpPr/>
          <p:nvPr/>
        </p:nvSpPr>
        <p:spPr>
          <a:xfrm>
            <a:off x="5924197" y="5785584"/>
            <a:ext cx="978408" cy="290254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1338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9516C-3B7E-35EE-164B-6F36F2E79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530575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>
                <a:latin typeface="Algerian" panose="04020705040A02060702" pitchFamily="82" charset="0"/>
              </a:rPr>
              <a:t>Arduino code </a:t>
            </a:r>
            <a:r>
              <a:rPr lang="en-IN" b="1" dirty="0" err="1">
                <a:latin typeface="Algerian" panose="04020705040A02060702" pitchFamily="82" charset="0"/>
              </a:rPr>
              <a:t>fLOW</a:t>
            </a:r>
            <a:endParaRPr lang="en-IN" b="1" dirty="0">
              <a:latin typeface="Algerian" panose="04020705040A02060702" pitchFamily="8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1342FB-B9A8-D03F-62CE-880C1663F722}"/>
              </a:ext>
            </a:extLst>
          </p:cNvPr>
          <p:cNvSpPr/>
          <p:nvPr/>
        </p:nvSpPr>
        <p:spPr>
          <a:xfrm>
            <a:off x="3262489" y="667454"/>
            <a:ext cx="5667022" cy="3936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Read the data from both the moisture sensors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C6F8A0-2CEF-B211-A984-ACD93228BF95}"/>
              </a:ext>
            </a:extLst>
          </p:cNvPr>
          <p:cNvSpPr/>
          <p:nvPr/>
        </p:nvSpPr>
        <p:spPr>
          <a:xfrm>
            <a:off x="3262489" y="1414634"/>
            <a:ext cx="5667022" cy="3541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Take input of threshold value from the user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22E63F-587C-87E2-D8FB-309669B8AAB6}"/>
              </a:ext>
            </a:extLst>
          </p:cNvPr>
          <p:cNvSpPr/>
          <p:nvPr/>
        </p:nvSpPr>
        <p:spPr>
          <a:xfrm>
            <a:off x="3262489" y="2064455"/>
            <a:ext cx="5667022" cy="414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Check whether the water logging condition is present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EC5243-48C6-EBE0-02AC-BA8502B456A6}"/>
              </a:ext>
            </a:extLst>
          </p:cNvPr>
          <p:cNvSpPr/>
          <p:nvPr/>
        </p:nvSpPr>
        <p:spPr>
          <a:xfrm>
            <a:off x="3262489" y="2832439"/>
            <a:ext cx="1151467" cy="67733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If Yes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8302E8-B0EE-EB43-BD9A-8075B18EEF36}"/>
              </a:ext>
            </a:extLst>
          </p:cNvPr>
          <p:cNvSpPr/>
          <p:nvPr/>
        </p:nvSpPr>
        <p:spPr>
          <a:xfrm>
            <a:off x="1145822" y="3967233"/>
            <a:ext cx="4233334" cy="61914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Close the supply valve and open the discharge valve and start the pump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A6D8EB-97D2-6AD4-F94F-EE68399C519A}"/>
              </a:ext>
            </a:extLst>
          </p:cNvPr>
          <p:cNvSpPr/>
          <p:nvPr/>
        </p:nvSpPr>
        <p:spPr>
          <a:xfrm>
            <a:off x="6443133" y="3976106"/>
            <a:ext cx="3716868" cy="61914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Close the pump and discharge valve.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376AAFF-D714-358E-CCFE-E204BF07A66C}"/>
              </a:ext>
            </a:extLst>
          </p:cNvPr>
          <p:cNvSpPr/>
          <p:nvPr/>
        </p:nvSpPr>
        <p:spPr>
          <a:xfrm>
            <a:off x="7586133" y="2832439"/>
            <a:ext cx="1151467" cy="596561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If No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FE9C31-3311-2127-CEBF-CFCD4B8D4B02}"/>
              </a:ext>
            </a:extLst>
          </p:cNvPr>
          <p:cNvSpPr/>
          <p:nvPr/>
        </p:nvSpPr>
        <p:spPr>
          <a:xfrm>
            <a:off x="6265334" y="5036100"/>
            <a:ext cx="4064000" cy="61914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Open the supply valve depending upon the readings from moisture sensor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FB622CD3-3B3A-CCC1-DD24-6A8E256C5422}"/>
              </a:ext>
            </a:extLst>
          </p:cNvPr>
          <p:cNvSpPr/>
          <p:nvPr/>
        </p:nvSpPr>
        <p:spPr>
          <a:xfrm>
            <a:off x="6084710" y="1076680"/>
            <a:ext cx="248356" cy="295637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D250412D-E85B-2188-C0D3-E9C8539D654C}"/>
              </a:ext>
            </a:extLst>
          </p:cNvPr>
          <p:cNvSpPr/>
          <p:nvPr/>
        </p:nvSpPr>
        <p:spPr>
          <a:xfrm>
            <a:off x="6095999" y="1768818"/>
            <a:ext cx="237067" cy="295637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919C72FA-FBC7-07B0-4830-2F0E5D98A97D}"/>
              </a:ext>
            </a:extLst>
          </p:cNvPr>
          <p:cNvSpPr/>
          <p:nvPr/>
        </p:nvSpPr>
        <p:spPr>
          <a:xfrm>
            <a:off x="3747910" y="2478628"/>
            <a:ext cx="211665" cy="353811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96E84576-A2D0-E4E9-F31F-A15B77EA03E1}"/>
              </a:ext>
            </a:extLst>
          </p:cNvPr>
          <p:cNvSpPr/>
          <p:nvPr/>
        </p:nvSpPr>
        <p:spPr>
          <a:xfrm>
            <a:off x="8063089" y="2478628"/>
            <a:ext cx="211665" cy="353811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01506E14-9CB1-2BC3-4DE2-21BB7A97E25D}"/>
              </a:ext>
            </a:extLst>
          </p:cNvPr>
          <p:cNvSpPr/>
          <p:nvPr/>
        </p:nvSpPr>
        <p:spPr>
          <a:xfrm>
            <a:off x="3714044" y="3592283"/>
            <a:ext cx="214489" cy="37495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F6A941F4-A1BA-F581-11E9-4DB761E35114}"/>
              </a:ext>
            </a:extLst>
          </p:cNvPr>
          <p:cNvSpPr/>
          <p:nvPr/>
        </p:nvSpPr>
        <p:spPr>
          <a:xfrm>
            <a:off x="8063090" y="3542720"/>
            <a:ext cx="214489" cy="374950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7BE74022-89F6-E9D4-A071-9D0AAC65413F}"/>
              </a:ext>
            </a:extLst>
          </p:cNvPr>
          <p:cNvSpPr/>
          <p:nvPr/>
        </p:nvSpPr>
        <p:spPr>
          <a:xfrm>
            <a:off x="8048977" y="4653685"/>
            <a:ext cx="225778" cy="351211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5061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Picture 275">
            <a:extLst>
              <a:ext uri="{FF2B5EF4-FFF2-40B4-BE49-F238E27FC236}">
                <a16:creationId xmlns:a16="http://schemas.microsoft.com/office/drawing/2014/main" id="{83543A10-04EE-49E0-A9DE-22E1FAB9A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B59011-A4A8-6749-B963-C269EBA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6" y="2250385"/>
            <a:ext cx="4702103" cy="26010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latin typeface="Algerian" panose="04020705040A02060702" pitchFamily="82" charset="0"/>
              </a:rPr>
              <a:t>Video Demonstration</a:t>
            </a:r>
          </a:p>
        </p:txBody>
      </p:sp>
      <p:sp>
        <p:nvSpPr>
          <p:cNvPr id="278" name="Freeform 5">
            <a:extLst>
              <a:ext uri="{FF2B5EF4-FFF2-40B4-BE49-F238E27FC236}">
                <a16:creationId xmlns:a16="http://schemas.microsoft.com/office/drawing/2014/main" id="{597C61D7-14E0-45CD-97BF-74CEBA108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80" name="Freeform 14">
            <a:extLst>
              <a:ext uri="{FF2B5EF4-FFF2-40B4-BE49-F238E27FC236}">
                <a16:creationId xmlns:a16="http://schemas.microsoft.com/office/drawing/2014/main" id="{8C2BF6F7-402A-4D80-95EB-BA15A9028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3CEADF2F-DA57-4B99-9192-B5AF53AF9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6183100B-FB0B-487D-BBF7-5320B0E1E2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12B8A35A-CE32-4118-91C7-DD48EF50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FFA61428-CB85-434D-9675-05FC12EAE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BBD08C95-9D8E-4725-807C-5AD1CD374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>
              <a:extLst>
                <a:ext uri="{FF2B5EF4-FFF2-40B4-BE49-F238E27FC236}">
                  <a16:creationId xmlns:a16="http://schemas.microsoft.com/office/drawing/2014/main" id="{D99DD964-9240-4C1D-A542-845290F50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F2BAFC64-762F-441F-AD23-23E14E4C3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90AB268C-10C7-4E38-B6BE-DC543D5D7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6FF961A9-7047-4DBF-A0EF-D849B87D0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BD73D5AA-BCB8-4620-AC89-5CDBC4496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C14DF9C5-9C56-42DC-BD91-ABDFC70C3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1AAC4F77-27E1-498B-B208-482CDEDA0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DEB20841-2CE1-4308-8DCA-76C6C24A1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FE1CF708-16B2-41ED-A353-DBB02D484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E39EB983-DBE6-4BFE-A59E-246C6186A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B092199E-80E7-4DCB-9EA7-176CC4718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88A86B7E-1383-43ED-8FD9-57ECA6BD0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E14E6342-87D6-491E-9A42-786C84F4D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7BC36284-D0BC-4701-8476-22034A1A6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4F9F0F45-825B-4DE2-82F7-E94D987947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8D3D9B2-2A12-4443-9D9F-9BB2EF3CE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4E0FCB70-43AC-4B4E-8468-56567118B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8B83D830-2736-44B2-A9D9-24FDEE31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C1DA1B3E-DE71-4E54-BE76-6B96E0D79E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FC02D4FE-DB36-4AB2-A2EC-C6056AEE7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E191BBA9-A0D1-4AAD-9ED3-6848913B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28D265D4-EEB1-4CFD-8630-4A8DBDB0E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209E4E36-3755-4935-9275-263C6E4F8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F96EBFEA-0F8C-409B-B2A6-D2E127D0AF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9291020D-DBA9-4125-A1C4-C04DCD2C2A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2BA88E82-ED7E-4FC4-A47C-C5B5AB13F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0F6F483-4BBA-4F2E-9CDB-E354A7131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B2A166C0-8770-4909-9327-A2D007CBF7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3A499200-21A5-48AA-B25B-E1B6539CF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FF796E0D-CCD7-4977-AF67-E050EA1DB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19C93E70-97C6-4C52-8A93-028A4B1DE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5CBF64B0-1E25-4D4A-BBB8-D48C70409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580BA939-B734-4B0D-9570-81BE93D0B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E00B596-90A5-454F-8C8C-194C493B6B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3DF15721-2D5E-4816-89CF-4FB28F672A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0F6302D7-CB17-4D97-AB3C-6B7CDA1721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2590F856-84C9-408E-BF3B-D8B02ED3E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C06C956B-0A07-4544-9C2A-FDFCEFF428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9B751266-EF2B-4CBC-A041-EB54D4579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580E0C5-824D-4117-8E7F-53E5CDC21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EA6682E-3E81-4770-8C77-879230EC7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81253B5B-A2BE-400A-A735-5962787FE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0985664-2C58-407C-B941-AD7478945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B49A96AE-919B-4EB0-A8A5-D5121950C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3FB5C701-84A3-4D31-984E-71DAEEA10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29FDFB8-72D9-4C84-9D71-1050F95A9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53EA3936-36A5-4EB0-BA18-9A0947877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FF34EABE-C4EE-4987-BC37-4E156D55E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07212F63-9825-416C-9278-FC4C84253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0A8BD7FA-FF69-4EE8-AB41-3D31C61D3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E697B074-4F31-4F5A-88F2-161F51644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699E71BB-AA0A-47DF-AA0B-348EE37BB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9BF65175-8C93-4E8C-898B-D416E72F4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F33899AB-28EA-4C6B-BF1C-D8D775263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A7EBBB6-BD42-422A-ACFE-73D08EE43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5EE323B-ED2A-43E4-8594-8E39FB761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853CB203-1F51-4421-8DEE-05540249E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8BEF2BB1-0341-48B9-8C51-CF561BCA2F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E78C0EE4-5C11-432D-A8D4-0F1FC8956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09D78900-E56F-45B3-9854-CD513E2AE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46D88D07-E08C-4C94-873D-F8769B83D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F064DD00-D178-4799-9D70-E486340D01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55951FD4-B129-4B90-9D37-474366E2A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08F0ED5-71A5-4407-9806-AB779EFFE7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7A315291-296E-4710-B099-347FB09D9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DA29146A-95D1-4720-9756-BA50D715C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7EC643E3-18CE-40C2-9BCF-9E0747558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093947D3-01E8-4ADC-AA2A-896930510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F1783D71-4E00-4E05-81E8-EBF574C17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43016196-018C-4245-BFD4-50E955545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83E6232F-6FA9-4F75-A568-17DDE588E7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A0523D21-7324-40A4-8F4F-1C081A6DF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65EF27FA-9080-4E3A-9C0E-39E01E621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D8620B2F-8C18-4FC3-9890-AA21C9485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Demo video 2">
            <a:hlinkClick r:id="" action="ppaction://media"/>
            <a:extLst>
              <a:ext uri="{FF2B5EF4-FFF2-40B4-BE49-F238E27FC236}">
                <a16:creationId xmlns:a16="http://schemas.microsoft.com/office/drawing/2014/main" id="{6AFC18CA-7D02-7435-70FF-3D8BA5B8F8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355001" y="1826145"/>
            <a:ext cx="3686910" cy="2027799"/>
          </a:xfrm>
          <a:prstGeom prst="rect">
            <a:avLst/>
          </a:prstGeom>
        </p:spPr>
      </p:pic>
      <p:pic>
        <p:nvPicPr>
          <p:cNvPr id="7" name="Demo Video 1">
            <a:hlinkClick r:id="" action="ppaction://media"/>
            <a:extLst>
              <a:ext uri="{FF2B5EF4-FFF2-40B4-BE49-F238E27FC236}">
                <a16:creationId xmlns:a16="http://schemas.microsoft.com/office/drawing/2014/main" id="{AD0EC44A-3291-ED92-6CD8-BA9B00CFD34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 rot="16200000">
            <a:off x="8184556" y="3390449"/>
            <a:ext cx="2027799" cy="368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988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2023</TotalTime>
  <Words>428</Words>
  <Application>Microsoft Office PowerPoint</Application>
  <PresentationFormat>Widescreen</PresentationFormat>
  <Paragraphs>51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Algerian</vt:lpstr>
      <vt:lpstr>Arial</vt:lpstr>
      <vt:lpstr>Artifakt Element Heavy</vt:lpstr>
      <vt:lpstr>Calibri</vt:lpstr>
      <vt:lpstr>Calibri Light</vt:lpstr>
      <vt:lpstr>Times New Roman</vt:lpstr>
      <vt:lpstr>Celestial</vt:lpstr>
      <vt:lpstr>PowerPoint Presentation</vt:lpstr>
      <vt:lpstr>Problem Statement</vt:lpstr>
      <vt:lpstr>Motivation</vt:lpstr>
      <vt:lpstr>Motivation- CRDT</vt:lpstr>
      <vt:lpstr>APPLICATIONS</vt:lpstr>
      <vt:lpstr>Future Scope</vt:lpstr>
      <vt:lpstr>Our demo model</vt:lpstr>
      <vt:lpstr>Arduino code fLOW</vt:lpstr>
      <vt:lpstr>Video 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Bipul Mitra</dc:creator>
  <cp:lastModifiedBy>tejas</cp:lastModifiedBy>
  <cp:revision>10</cp:revision>
  <dcterms:created xsi:type="dcterms:W3CDTF">2023-04-08T06:32:25Z</dcterms:created>
  <dcterms:modified xsi:type="dcterms:W3CDTF">2023-04-14T17:21:03Z</dcterms:modified>
</cp:coreProperties>
</file>

<file path=docProps/thumbnail.jpeg>
</file>